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0"/>
  </p:notesMasterIdLst>
  <p:sldIdLst>
    <p:sldId id="294" r:id="rId2"/>
    <p:sldId id="295" r:id="rId3"/>
    <p:sldId id="296" r:id="rId4"/>
    <p:sldId id="297" r:id="rId5"/>
    <p:sldId id="298" r:id="rId6"/>
    <p:sldId id="299" r:id="rId7"/>
    <p:sldId id="300" r:id="rId8"/>
    <p:sldId id="30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4C8FF8E-A95A-47C6-B93A-15F821B61225}">
          <p14:sldIdLst>
            <p14:sldId id="294"/>
            <p14:sldId id="295"/>
            <p14:sldId id="296"/>
            <p14:sldId id="297"/>
            <p14:sldId id="298"/>
            <p14:sldId id="299"/>
            <p14:sldId id="300"/>
            <p14:sldId id="30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B414"/>
    <a:srgbClr val="282F39"/>
    <a:srgbClr val="007A7D"/>
    <a:srgbClr val="CB1B4A"/>
    <a:srgbClr val="074D67"/>
    <a:srgbClr val="42AFB6"/>
    <a:srgbClr val="C2C9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561" autoAdjust="0"/>
    <p:restoredTop sz="94669" autoAdjust="0"/>
  </p:normalViewPr>
  <p:slideViewPr>
    <p:cSldViewPr snapToGrid="0">
      <p:cViewPr varScale="1">
        <p:scale>
          <a:sx n="45" d="100"/>
          <a:sy n="45" d="100"/>
        </p:scale>
        <p:origin x="62" y="912"/>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AD51AB-0BA2-457D-89DF-3609284CB403}" type="datetimeFigureOut">
              <a:rPr lang="en-US" smtClean="0"/>
              <a:t>6/25/2023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84FF79-2F07-4E9F-8B84-1A18C62B99BB}" type="slidenum">
              <a:rPr lang="en-US" smtClean="0"/>
              <a:t>‹N°›</a:t>
            </a:fld>
            <a:endParaRPr lang="en-US"/>
          </a:p>
        </p:txBody>
      </p:sp>
    </p:spTree>
    <p:extLst>
      <p:ext uri="{BB962C8B-B14F-4D97-AF65-F5344CB8AC3E}">
        <p14:creationId xmlns:p14="http://schemas.microsoft.com/office/powerpoint/2010/main" val="12587005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3132466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33035186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8227226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8016613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326764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6157972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6740261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998516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2702233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61375A-C223-44C8-917C-F7C3A1BCD50F}" type="datetimeFigureOut">
              <a:rPr lang="en-GB" smtClean="0"/>
              <a:t>25/06/2023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33223827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61375A-C223-44C8-917C-F7C3A1BCD50F}" type="datetimeFigureOut">
              <a:rPr lang="en-GB" smtClean="0"/>
              <a:t>25/06/2023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4007759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661375A-C223-44C8-917C-F7C3A1BCD50F}" type="datetimeFigureOut">
              <a:rPr lang="en-GB" smtClean="0"/>
              <a:t>25/06/2023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897729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661375A-C223-44C8-917C-F7C3A1BCD50F}" type="datetimeFigureOut">
              <a:rPr lang="en-GB" smtClean="0"/>
              <a:t>25/06/2023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771674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61375A-C223-44C8-917C-F7C3A1BCD50F}" type="datetimeFigureOut">
              <a:rPr lang="en-GB" smtClean="0"/>
              <a:t>25/06/2023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1440523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661375A-C223-44C8-917C-F7C3A1BCD50F}" type="datetimeFigureOut">
              <a:rPr lang="en-GB" smtClean="0"/>
              <a:t>25/06/2023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111955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61375A-C223-44C8-917C-F7C3A1BCD50F}" type="datetimeFigureOut">
              <a:rPr lang="en-GB" smtClean="0"/>
              <a:t>25/06/2023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983841B-0DB4-4C99-B5E5-79625F01DBF7}" type="slidenum">
              <a:rPr lang="en-GB" smtClean="0"/>
              <a:t>‹N°›</a:t>
            </a:fld>
            <a:endParaRPr lang="en-GB"/>
          </a:p>
        </p:txBody>
      </p:sp>
    </p:spTree>
    <p:extLst>
      <p:ext uri="{BB962C8B-B14F-4D97-AF65-F5344CB8AC3E}">
        <p14:creationId xmlns:p14="http://schemas.microsoft.com/office/powerpoint/2010/main" val="2096527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661375A-C223-44C8-917C-F7C3A1BCD50F}" type="datetimeFigureOut">
              <a:rPr lang="en-GB" smtClean="0"/>
              <a:t>25/06/2023</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983841B-0DB4-4C99-B5E5-79625F01DBF7}" type="slidenum">
              <a:rPr lang="en-GB" smtClean="0"/>
              <a:t>‹N°›</a:t>
            </a:fld>
            <a:endParaRPr lang="en-GB"/>
          </a:p>
        </p:txBody>
      </p:sp>
    </p:spTree>
    <p:extLst>
      <p:ext uri="{BB962C8B-B14F-4D97-AF65-F5344CB8AC3E}">
        <p14:creationId xmlns:p14="http://schemas.microsoft.com/office/powerpoint/2010/main" val="3287439530"/>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1C885BB7-CD68-4D90-9D43-D52B807CA02C}"/>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1</a:t>
            </a:r>
          </a:p>
        </p:txBody>
      </p:sp>
      <p:sp>
        <p:nvSpPr>
          <p:cNvPr id="2" name="Rectangle 1"/>
          <p:cNvSpPr/>
          <p:nvPr/>
        </p:nvSpPr>
        <p:spPr>
          <a:xfrm>
            <a:off x="1726310" y="2159000"/>
            <a:ext cx="8172450" cy="1938992"/>
          </a:xfrm>
          <a:prstGeom prst="rect">
            <a:avLst/>
          </a:prstGeom>
        </p:spPr>
        <p:txBody>
          <a:bodyPr wrap="square">
            <a:spAutoFit/>
          </a:bodyPr>
          <a:lstStyle/>
          <a:p>
            <a:pPr algn="ctr"/>
            <a:r>
              <a:rPr lang="en-US" sz="6000" dirty="0">
                <a:solidFill>
                  <a:schemeClr val="bg2"/>
                </a:solidFill>
              </a:rPr>
              <a:t>NoSQL vs SQL: The Ultimate Showdown</a:t>
            </a:r>
            <a:endParaRPr lang="en-US" sz="6000" b="1" dirty="0">
              <a:solidFill>
                <a:schemeClr val="bg2"/>
              </a:solidFill>
              <a:latin typeface="Noto Sans" panose="020B0502040504020204"/>
              <a:cs typeface="Arial" panose="020B0604020202020204" pitchFamily="34" charset="0"/>
            </a:endParaRPr>
          </a:p>
        </p:txBody>
      </p:sp>
    </p:spTree>
    <p:extLst>
      <p:ext uri="{BB962C8B-B14F-4D97-AF65-F5344CB8AC3E}">
        <p14:creationId xmlns:p14="http://schemas.microsoft.com/office/powerpoint/2010/main" val="1184841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a:off x="2752271" y="2807383"/>
            <a:ext cx="1521279" cy="2623455"/>
          </a:xfrm>
          <a:custGeom>
            <a:avLst/>
            <a:gdLst>
              <a:gd name="T0" fmla="*/ 151 w 278"/>
              <a:gd name="T1" fmla="*/ 95 h 480"/>
              <a:gd name="T2" fmla="*/ 157 w 278"/>
              <a:gd name="T3" fmla="*/ 95 h 480"/>
              <a:gd name="T4" fmla="*/ 258 w 278"/>
              <a:gd name="T5" fmla="*/ 95 h 480"/>
              <a:gd name="T6" fmla="*/ 264 w 278"/>
              <a:gd name="T7" fmla="*/ 99 h 480"/>
              <a:gd name="T8" fmla="*/ 277 w 278"/>
              <a:gd name="T9" fmla="*/ 130 h 480"/>
              <a:gd name="T10" fmla="*/ 277 w 278"/>
              <a:gd name="T11" fmla="*/ 143 h 480"/>
              <a:gd name="T12" fmla="*/ 271 w 278"/>
              <a:gd name="T13" fmla="*/ 150 h 480"/>
              <a:gd name="T14" fmla="*/ 235 w 278"/>
              <a:gd name="T15" fmla="*/ 155 h 480"/>
              <a:gd name="T16" fmla="*/ 229 w 278"/>
              <a:gd name="T17" fmla="*/ 160 h 480"/>
              <a:gd name="T18" fmla="*/ 229 w 278"/>
              <a:gd name="T19" fmla="*/ 192 h 480"/>
              <a:gd name="T20" fmla="*/ 226 w 278"/>
              <a:gd name="T21" fmla="*/ 200 h 480"/>
              <a:gd name="T22" fmla="*/ 215 w 278"/>
              <a:gd name="T23" fmla="*/ 210 h 480"/>
              <a:gd name="T24" fmla="*/ 215 w 278"/>
              <a:gd name="T25" fmla="*/ 217 h 480"/>
              <a:gd name="T26" fmla="*/ 227 w 278"/>
              <a:gd name="T27" fmla="*/ 230 h 480"/>
              <a:gd name="T28" fmla="*/ 229 w 278"/>
              <a:gd name="T29" fmla="*/ 235 h 480"/>
              <a:gd name="T30" fmla="*/ 220 w 278"/>
              <a:gd name="T31" fmla="*/ 264 h 480"/>
              <a:gd name="T32" fmla="*/ 220 w 278"/>
              <a:gd name="T33" fmla="*/ 269 h 480"/>
              <a:gd name="T34" fmla="*/ 231 w 278"/>
              <a:gd name="T35" fmla="*/ 303 h 480"/>
              <a:gd name="T36" fmla="*/ 209 w 278"/>
              <a:gd name="T37" fmla="*/ 335 h 480"/>
              <a:gd name="T38" fmla="*/ 149 w 278"/>
              <a:gd name="T39" fmla="*/ 337 h 480"/>
              <a:gd name="T40" fmla="*/ 108 w 278"/>
              <a:gd name="T41" fmla="*/ 331 h 480"/>
              <a:gd name="T42" fmla="*/ 103 w 278"/>
              <a:gd name="T43" fmla="*/ 335 h 480"/>
              <a:gd name="T44" fmla="*/ 96 w 278"/>
              <a:gd name="T45" fmla="*/ 377 h 480"/>
              <a:gd name="T46" fmla="*/ 88 w 278"/>
              <a:gd name="T47" fmla="*/ 420 h 480"/>
              <a:gd name="T48" fmla="*/ 79 w 278"/>
              <a:gd name="T49" fmla="*/ 474 h 480"/>
              <a:gd name="T50" fmla="*/ 77 w 278"/>
              <a:gd name="T51" fmla="*/ 480 h 480"/>
              <a:gd name="T52" fmla="*/ 55 w 278"/>
              <a:gd name="T53" fmla="*/ 469 h 480"/>
              <a:gd name="T54" fmla="*/ 4 w 278"/>
              <a:gd name="T55" fmla="*/ 445 h 480"/>
              <a:gd name="T56" fmla="*/ 0 w 278"/>
              <a:gd name="T57" fmla="*/ 438 h 480"/>
              <a:gd name="T58" fmla="*/ 0 w 278"/>
              <a:gd name="T59" fmla="*/ 301 h 480"/>
              <a:gd name="T60" fmla="*/ 0 w 278"/>
              <a:gd name="T61" fmla="*/ 265 h 480"/>
              <a:gd name="T62" fmla="*/ 16 w 278"/>
              <a:gd name="T63" fmla="*/ 270 h 480"/>
              <a:gd name="T64" fmla="*/ 79 w 278"/>
              <a:gd name="T65" fmla="*/ 255 h 480"/>
              <a:gd name="T66" fmla="*/ 72 w 278"/>
              <a:gd name="T67" fmla="*/ 188 h 480"/>
              <a:gd name="T68" fmla="*/ 14 w 278"/>
              <a:gd name="T69" fmla="*/ 180 h 480"/>
              <a:gd name="T70" fmla="*/ 1 w 278"/>
              <a:gd name="T71" fmla="*/ 185 h 480"/>
              <a:gd name="T72" fmla="*/ 1 w 278"/>
              <a:gd name="T73" fmla="*/ 95 h 480"/>
              <a:gd name="T74" fmla="*/ 108 w 278"/>
              <a:gd name="T75" fmla="*/ 95 h 480"/>
              <a:gd name="T76" fmla="*/ 104 w 278"/>
              <a:gd name="T77" fmla="*/ 80 h 480"/>
              <a:gd name="T78" fmla="*/ 95 w 278"/>
              <a:gd name="T79" fmla="*/ 49 h 480"/>
              <a:gd name="T80" fmla="*/ 134 w 278"/>
              <a:gd name="T81" fmla="*/ 4 h 480"/>
              <a:gd name="T82" fmla="*/ 164 w 278"/>
              <a:gd name="T83" fmla="*/ 33 h 480"/>
              <a:gd name="T84" fmla="*/ 161 w 278"/>
              <a:gd name="T85" fmla="*/ 60 h 480"/>
              <a:gd name="T86" fmla="*/ 151 w 278"/>
              <a:gd name="T87" fmla="*/ 92 h 480"/>
              <a:gd name="T88" fmla="*/ 151 w 278"/>
              <a:gd name="T89" fmla="*/ 95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8" h="480">
                <a:moveTo>
                  <a:pt x="151" y="95"/>
                </a:moveTo>
                <a:cubicBezTo>
                  <a:pt x="153" y="95"/>
                  <a:pt x="155" y="95"/>
                  <a:pt x="157" y="95"/>
                </a:cubicBezTo>
                <a:cubicBezTo>
                  <a:pt x="191" y="95"/>
                  <a:pt x="224" y="95"/>
                  <a:pt x="258" y="95"/>
                </a:cubicBezTo>
                <a:cubicBezTo>
                  <a:pt x="261" y="95"/>
                  <a:pt x="263" y="96"/>
                  <a:pt x="264" y="99"/>
                </a:cubicBezTo>
                <a:cubicBezTo>
                  <a:pt x="268" y="109"/>
                  <a:pt x="273" y="120"/>
                  <a:pt x="277" y="130"/>
                </a:cubicBezTo>
                <a:cubicBezTo>
                  <a:pt x="278" y="134"/>
                  <a:pt x="278" y="139"/>
                  <a:pt x="277" y="143"/>
                </a:cubicBezTo>
                <a:cubicBezTo>
                  <a:pt x="277" y="146"/>
                  <a:pt x="273" y="149"/>
                  <a:pt x="271" y="150"/>
                </a:cubicBezTo>
                <a:cubicBezTo>
                  <a:pt x="259" y="154"/>
                  <a:pt x="247" y="156"/>
                  <a:pt x="235" y="155"/>
                </a:cubicBezTo>
                <a:cubicBezTo>
                  <a:pt x="230" y="154"/>
                  <a:pt x="229" y="156"/>
                  <a:pt x="229" y="160"/>
                </a:cubicBezTo>
                <a:cubicBezTo>
                  <a:pt x="230" y="170"/>
                  <a:pt x="230" y="181"/>
                  <a:pt x="229" y="192"/>
                </a:cubicBezTo>
                <a:cubicBezTo>
                  <a:pt x="229" y="195"/>
                  <a:pt x="228" y="198"/>
                  <a:pt x="226" y="200"/>
                </a:cubicBezTo>
                <a:cubicBezTo>
                  <a:pt x="223" y="203"/>
                  <a:pt x="219" y="207"/>
                  <a:pt x="215" y="210"/>
                </a:cubicBezTo>
                <a:cubicBezTo>
                  <a:pt x="212" y="213"/>
                  <a:pt x="212" y="214"/>
                  <a:pt x="215" y="217"/>
                </a:cubicBezTo>
                <a:cubicBezTo>
                  <a:pt x="219" y="221"/>
                  <a:pt x="224" y="225"/>
                  <a:pt x="227" y="230"/>
                </a:cubicBezTo>
                <a:cubicBezTo>
                  <a:pt x="229" y="231"/>
                  <a:pt x="229" y="234"/>
                  <a:pt x="229" y="235"/>
                </a:cubicBezTo>
                <a:cubicBezTo>
                  <a:pt x="226" y="245"/>
                  <a:pt x="223" y="254"/>
                  <a:pt x="220" y="264"/>
                </a:cubicBezTo>
                <a:cubicBezTo>
                  <a:pt x="219" y="266"/>
                  <a:pt x="219" y="268"/>
                  <a:pt x="220" y="269"/>
                </a:cubicBezTo>
                <a:cubicBezTo>
                  <a:pt x="225" y="280"/>
                  <a:pt x="229" y="291"/>
                  <a:pt x="231" y="303"/>
                </a:cubicBezTo>
                <a:cubicBezTo>
                  <a:pt x="233" y="318"/>
                  <a:pt x="227" y="332"/>
                  <a:pt x="209" y="335"/>
                </a:cubicBezTo>
                <a:cubicBezTo>
                  <a:pt x="189" y="338"/>
                  <a:pt x="169" y="338"/>
                  <a:pt x="149" y="337"/>
                </a:cubicBezTo>
                <a:cubicBezTo>
                  <a:pt x="136" y="336"/>
                  <a:pt x="122" y="333"/>
                  <a:pt x="108" y="331"/>
                </a:cubicBezTo>
                <a:cubicBezTo>
                  <a:pt x="105" y="331"/>
                  <a:pt x="103" y="331"/>
                  <a:pt x="103" y="335"/>
                </a:cubicBezTo>
                <a:cubicBezTo>
                  <a:pt x="101" y="349"/>
                  <a:pt x="98" y="363"/>
                  <a:pt x="96" y="377"/>
                </a:cubicBezTo>
                <a:cubicBezTo>
                  <a:pt x="93" y="391"/>
                  <a:pt x="91" y="405"/>
                  <a:pt x="88" y="420"/>
                </a:cubicBezTo>
                <a:cubicBezTo>
                  <a:pt x="85" y="438"/>
                  <a:pt x="82" y="456"/>
                  <a:pt x="79" y="474"/>
                </a:cubicBezTo>
                <a:cubicBezTo>
                  <a:pt x="78" y="476"/>
                  <a:pt x="78" y="477"/>
                  <a:pt x="77" y="480"/>
                </a:cubicBezTo>
                <a:cubicBezTo>
                  <a:pt x="70" y="476"/>
                  <a:pt x="62" y="473"/>
                  <a:pt x="55" y="469"/>
                </a:cubicBezTo>
                <a:cubicBezTo>
                  <a:pt x="38" y="461"/>
                  <a:pt x="21" y="453"/>
                  <a:pt x="4" y="445"/>
                </a:cubicBezTo>
                <a:cubicBezTo>
                  <a:pt x="0" y="443"/>
                  <a:pt x="0" y="441"/>
                  <a:pt x="0" y="438"/>
                </a:cubicBezTo>
                <a:cubicBezTo>
                  <a:pt x="0" y="392"/>
                  <a:pt x="0" y="347"/>
                  <a:pt x="0" y="301"/>
                </a:cubicBezTo>
                <a:cubicBezTo>
                  <a:pt x="0" y="289"/>
                  <a:pt x="0" y="277"/>
                  <a:pt x="0" y="265"/>
                </a:cubicBezTo>
                <a:cubicBezTo>
                  <a:pt x="6" y="266"/>
                  <a:pt x="11" y="268"/>
                  <a:pt x="16" y="270"/>
                </a:cubicBezTo>
                <a:cubicBezTo>
                  <a:pt x="39" y="278"/>
                  <a:pt x="64" y="273"/>
                  <a:pt x="79" y="255"/>
                </a:cubicBezTo>
                <a:cubicBezTo>
                  <a:pt x="98" y="233"/>
                  <a:pt x="93" y="204"/>
                  <a:pt x="72" y="188"/>
                </a:cubicBezTo>
                <a:cubicBezTo>
                  <a:pt x="54" y="174"/>
                  <a:pt x="35" y="173"/>
                  <a:pt x="14" y="180"/>
                </a:cubicBezTo>
                <a:cubicBezTo>
                  <a:pt x="10" y="182"/>
                  <a:pt x="5" y="183"/>
                  <a:pt x="1" y="185"/>
                </a:cubicBezTo>
                <a:cubicBezTo>
                  <a:pt x="1" y="155"/>
                  <a:pt x="1" y="125"/>
                  <a:pt x="1" y="95"/>
                </a:cubicBezTo>
                <a:cubicBezTo>
                  <a:pt x="36" y="95"/>
                  <a:pt x="72" y="95"/>
                  <a:pt x="108" y="95"/>
                </a:cubicBezTo>
                <a:cubicBezTo>
                  <a:pt x="107" y="90"/>
                  <a:pt x="105" y="85"/>
                  <a:pt x="104" y="80"/>
                </a:cubicBezTo>
                <a:cubicBezTo>
                  <a:pt x="101" y="70"/>
                  <a:pt x="97" y="59"/>
                  <a:pt x="95" y="49"/>
                </a:cubicBezTo>
                <a:cubicBezTo>
                  <a:pt x="90" y="28"/>
                  <a:pt x="106" y="0"/>
                  <a:pt x="134" y="4"/>
                </a:cubicBezTo>
                <a:cubicBezTo>
                  <a:pt x="148" y="5"/>
                  <a:pt x="159" y="16"/>
                  <a:pt x="164" y="33"/>
                </a:cubicBezTo>
                <a:cubicBezTo>
                  <a:pt x="166" y="42"/>
                  <a:pt x="164" y="51"/>
                  <a:pt x="161" y="60"/>
                </a:cubicBezTo>
                <a:cubicBezTo>
                  <a:pt x="158" y="71"/>
                  <a:pt x="155" y="81"/>
                  <a:pt x="151" y="92"/>
                </a:cubicBezTo>
                <a:cubicBezTo>
                  <a:pt x="151" y="92"/>
                  <a:pt x="151" y="93"/>
                  <a:pt x="151" y="9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6" name="Freeform 6"/>
          <p:cNvSpPr>
            <a:spLocks/>
          </p:cNvSpPr>
          <p:nvPr/>
        </p:nvSpPr>
        <p:spPr bwMode="auto">
          <a:xfrm>
            <a:off x="1301750" y="1599069"/>
            <a:ext cx="1379764" cy="2174421"/>
          </a:xfrm>
          <a:custGeom>
            <a:avLst/>
            <a:gdLst>
              <a:gd name="T0" fmla="*/ 251 w 252"/>
              <a:gd name="T1" fmla="*/ 132 h 398"/>
              <a:gd name="T2" fmla="*/ 230 w 252"/>
              <a:gd name="T3" fmla="*/ 125 h 398"/>
              <a:gd name="T4" fmla="*/ 163 w 252"/>
              <a:gd name="T5" fmla="*/ 158 h 398"/>
              <a:gd name="T6" fmla="*/ 190 w 252"/>
              <a:gd name="T7" fmla="*/ 215 h 398"/>
              <a:gd name="T8" fmla="*/ 236 w 252"/>
              <a:gd name="T9" fmla="*/ 217 h 398"/>
              <a:gd name="T10" fmla="*/ 251 w 252"/>
              <a:gd name="T11" fmla="*/ 212 h 398"/>
              <a:gd name="T12" fmla="*/ 251 w 252"/>
              <a:gd name="T13" fmla="*/ 302 h 398"/>
              <a:gd name="T14" fmla="*/ 245 w 252"/>
              <a:gd name="T15" fmla="*/ 302 h 398"/>
              <a:gd name="T16" fmla="*/ 149 w 252"/>
              <a:gd name="T17" fmla="*/ 302 h 398"/>
              <a:gd name="T18" fmla="*/ 145 w 252"/>
              <a:gd name="T19" fmla="*/ 308 h 398"/>
              <a:gd name="T20" fmla="*/ 156 w 252"/>
              <a:gd name="T21" fmla="*/ 345 h 398"/>
              <a:gd name="T22" fmla="*/ 132 w 252"/>
              <a:gd name="T23" fmla="*/ 393 h 398"/>
              <a:gd name="T24" fmla="*/ 94 w 252"/>
              <a:gd name="T25" fmla="*/ 379 h 398"/>
              <a:gd name="T26" fmla="*/ 89 w 252"/>
              <a:gd name="T27" fmla="*/ 341 h 398"/>
              <a:gd name="T28" fmla="*/ 100 w 252"/>
              <a:gd name="T29" fmla="*/ 306 h 398"/>
              <a:gd name="T30" fmla="*/ 98 w 252"/>
              <a:gd name="T31" fmla="*/ 302 h 398"/>
              <a:gd name="T32" fmla="*/ 95 w 252"/>
              <a:gd name="T33" fmla="*/ 302 h 398"/>
              <a:gd name="T34" fmla="*/ 18 w 252"/>
              <a:gd name="T35" fmla="*/ 302 h 398"/>
              <a:gd name="T36" fmla="*/ 10 w 252"/>
              <a:gd name="T37" fmla="*/ 297 h 398"/>
              <a:gd name="T38" fmla="*/ 3 w 252"/>
              <a:gd name="T39" fmla="*/ 255 h 398"/>
              <a:gd name="T40" fmla="*/ 2 w 252"/>
              <a:gd name="T41" fmla="*/ 197 h 398"/>
              <a:gd name="T42" fmla="*/ 53 w 252"/>
              <a:gd name="T43" fmla="*/ 70 h 398"/>
              <a:gd name="T44" fmla="*/ 112 w 252"/>
              <a:gd name="T45" fmla="*/ 29 h 398"/>
              <a:gd name="T46" fmla="*/ 170 w 252"/>
              <a:gd name="T47" fmla="*/ 9 h 398"/>
              <a:gd name="T48" fmla="*/ 233 w 252"/>
              <a:gd name="T49" fmla="*/ 1 h 398"/>
              <a:gd name="T50" fmla="*/ 248 w 252"/>
              <a:gd name="T51" fmla="*/ 0 h 398"/>
              <a:gd name="T52" fmla="*/ 252 w 252"/>
              <a:gd name="T53" fmla="*/ 4 h 398"/>
              <a:gd name="T54" fmla="*/ 251 w 252"/>
              <a:gd name="T55" fmla="*/ 131 h 398"/>
              <a:gd name="T56" fmla="*/ 251 w 252"/>
              <a:gd name="T57" fmla="*/ 132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52" h="398">
                <a:moveTo>
                  <a:pt x="251" y="132"/>
                </a:moveTo>
                <a:cubicBezTo>
                  <a:pt x="244" y="130"/>
                  <a:pt x="237" y="128"/>
                  <a:pt x="230" y="125"/>
                </a:cubicBezTo>
                <a:cubicBezTo>
                  <a:pt x="203" y="117"/>
                  <a:pt x="172" y="131"/>
                  <a:pt x="163" y="158"/>
                </a:cubicBezTo>
                <a:cubicBezTo>
                  <a:pt x="156" y="182"/>
                  <a:pt x="168" y="205"/>
                  <a:pt x="190" y="215"/>
                </a:cubicBezTo>
                <a:cubicBezTo>
                  <a:pt x="205" y="223"/>
                  <a:pt x="221" y="222"/>
                  <a:pt x="236" y="217"/>
                </a:cubicBezTo>
                <a:cubicBezTo>
                  <a:pt x="241" y="215"/>
                  <a:pt x="246" y="214"/>
                  <a:pt x="251" y="212"/>
                </a:cubicBezTo>
                <a:cubicBezTo>
                  <a:pt x="251" y="242"/>
                  <a:pt x="251" y="272"/>
                  <a:pt x="251" y="302"/>
                </a:cubicBezTo>
                <a:cubicBezTo>
                  <a:pt x="249" y="302"/>
                  <a:pt x="247" y="302"/>
                  <a:pt x="245" y="302"/>
                </a:cubicBezTo>
                <a:cubicBezTo>
                  <a:pt x="213" y="302"/>
                  <a:pt x="181" y="302"/>
                  <a:pt x="149" y="302"/>
                </a:cubicBezTo>
                <a:cubicBezTo>
                  <a:pt x="143" y="302"/>
                  <a:pt x="143" y="302"/>
                  <a:pt x="145" y="308"/>
                </a:cubicBezTo>
                <a:cubicBezTo>
                  <a:pt x="149" y="320"/>
                  <a:pt x="153" y="332"/>
                  <a:pt x="156" y="345"/>
                </a:cubicBezTo>
                <a:cubicBezTo>
                  <a:pt x="161" y="365"/>
                  <a:pt x="153" y="386"/>
                  <a:pt x="132" y="393"/>
                </a:cubicBezTo>
                <a:cubicBezTo>
                  <a:pt x="118" y="398"/>
                  <a:pt x="103" y="394"/>
                  <a:pt x="94" y="379"/>
                </a:cubicBezTo>
                <a:cubicBezTo>
                  <a:pt x="86" y="367"/>
                  <a:pt x="85" y="354"/>
                  <a:pt x="89" y="341"/>
                </a:cubicBezTo>
                <a:cubicBezTo>
                  <a:pt x="93" y="329"/>
                  <a:pt x="97" y="317"/>
                  <a:pt x="100" y="306"/>
                </a:cubicBezTo>
                <a:cubicBezTo>
                  <a:pt x="100" y="305"/>
                  <a:pt x="99" y="303"/>
                  <a:pt x="98" y="302"/>
                </a:cubicBezTo>
                <a:cubicBezTo>
                  <a:pt x="97" y="302"/>
                  <a:pt x="96" y="302"/>
                  <a:pt x="95" y="302"/>
                </a:cubicBezTo>
                <a:cubicBezTo>
                  <a:pt x="69" y="302"/>
                  <a:pt x="43" y="302"/>
                  <a:pt x="18" y="302"/>
                </a:cubicBezTo>
                <a:cubicBezTo>
                  <a:pt x="13" y="302"/>
                  <a:pt x="11" y="301"/>
                  <a:pt x="10" y="297"/>
                </a:cubicBezTo>
                <a:cubicBezTo>
                  <a:pt x="8" y="283"/>
                  <a:pt x="4" y="269"/>
                  <a:pt x="3" y="255"/>
                </a:cubicBezTo>
                <a:cubicBezTo>
                  <a:pt x="2" y="236"/>
                  <a:pt x="0" y="216"/>
                  <a:pt x="2" y="197"/>
                </a:cubicBezTo>
                <a:cubicBezTo>
                  <a:pt x="5" y="149"/>
                  <a:pt x="19" y="106"/>
                  <a:pt x="53" y="70"/>
                </a:cubicBezTo>
                <a:cubicBezTo>
                  <a:pt x="70" y="53"/>
                  <a:pt x="90" y="39"/>
                  <a:pt x="112" y="29"/>
                </a:cubicBezTo>
                <a:cubicBezTo>
                  <a:pt x="130" y="20"/>
                  <a:pt x="150" y="13"/>
                  <a:pt x="170" y="9"/>
                </a:cubicBezTo>
                <a:cubicBezTo>
                  <a:pt x="191" y="4"/>
                  <a:pt x="212" y="2"/>
                  <a:pt x="233" y="1"/>
                </a:cubicBezTo>
                <a:cubicBezTo>
                  <a:pt x="238" y="1"/>
                  <a:pt x="243" y="0"/>
                  <a:pt x="248" y="0"/>
                </a:cubicBezTo>
                <a:cubicBezTo>
                  <a:pt x="250" y="0"/>
                  <a:pt x="252" y="1"/>
                  <a:pt x="252" y="4"/>
                </a:cubicBezTo>
                <a:cubicBezTo>
                  <a:pt x="252" y="46"/>
                  <a:pt x="252" y="88"/>
                  <a:pt x="251" y="131"/>
                </a:cubicBezTo>
                <a:cubicBezTo>
                  <a:pt x="251" y="131"/>
                  <a:pt x="251" y="131"/>
                  <a:pt x="251" y="132"/>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7" name="Freeform 7"/>
          <p:cNvSpPr>
            <a:spLocks/>
          </p:cNvSpPr>
          <p:nvPr/>
        </p:nvSpPr>
        <p:spPr bwMode="auto">
          <a:xfrm>
            <a:off x="2248807" y="1604512"/>
            <a:ext cx="1894113" cy="1646464"/>
          </a:xfrm>
          <a:custGeom>
            <a:avLst/>
            <a:gdLst>
              <a:gd name="T0" fmla="*/ 346 w 346"/>
              <a:gd name="T1" fmla="*/ 301 h 301"/>
              <a:gd name="T2" fmla="*/ 261 w 346"/>
              <a:gd name="T3" fmla="*/ 301 h 301"/>
              <a:gd name="T4" fmla="*/ 267 w 346"/>
              <a:gd name="T5" fmla="*/ 282 h 301"/>
              <a:gd name="T6" fmla="*/ 253 w 346"/>
              <a:gd name="T7" fmla="*/ 223 h 301"/>
              <a:gd name="T8" fmla="*/ 179 w 346"/>
              <a:gd name="T9" fmla="*/ 236 h 301"/>
              <a:gd name="T10" fmla="*/ 178 w 346"/>
              <a:gd name="T11" fmla="*/ 290 h 301"/>
              <a:gd name="T12" fmla="*/ 179 w 346"/>
              <a:gd name="T13" fmla="*/ 293 h 301"/>
              <a:gd name="T14" fmla="*/ 181 w 346"/>
              <a:gd name="T15" fmla="*/ 301 h 301"/>
              <a:gd name="T16" fmla="*/ 92 w 346"/>
              <a:gd name="T17" fmla="*/ 301 h 301"/>
              <a:gd name="T18" fmla="*/ 92 w 346"/>
              <a:gd name="T19" fmla="*/ 192 h 301"/>
              <a:gd name="T20" fmla="*/ 71 w 346"/>
              <a:gd name="T21" fmla="*/ 199 h 301"/>
              <a:gd name="T22" fmla="*/ 35 w 346"/>
              <a:gd name="T23" fmla="*/ 206 h 301"/>
              <a:gd name="T24" fmla="*/ 1 w 346"/>
              <a:gd name="T25" fmla="*/ 173 h 301"/>
              <a:gd name="T26" fmla="*/ 22 w 346"/>
              <a:gd name="T27" fmla="*/ 140 h 301"/>
              <a:gd name="T28" fmla="*/ 57 w 346"/>
              <a:gd name="T29" fmla="*/ 139 h 301"/>
              <a:gd name="T30" fmla="*/ 86 w 346"/>
              <a:gd name="T31" fmla="*/ 148 h 301"/>
              <a:gd name="T32" fmla="*/ 92 w 346"/>
              <a:gd name="T33" fmla="*/ 149 h 301"/>
              <a:gd name="T34" fmla="*/ 92 w 346"/>
              <a:gd name="T35" fmla="*/ 0 h 301"/>
              <a:gd name="T36" fmla="*/ 105 w 346"/>
              <a:gd name="T37" fmla="*/ 1 h 301"/>
              <a:gd name="T38" fmla="*/ 186 w 346"/>
              <a:gd name="T39" fmla="*/ 19 h 301"/>
              <a:gd name="T40" fmla="*/ 278 w 346"/>
              <a:gd name="T41" fmla="*/ 97 h 301"/>
              <a:gd name="T42" fmla="*/ 307 w 346"/>
              <a:gd name="T43" fmla="*/ 172 h 301"/>
              <a:gd name="T44" fmla="*/ 314 w 346"/>
              <a:gd name="T45" fmla="*/ 227 h 301"/>
              <a:gd name="T46" fmla="*/ 325 w 346"/>
              <a:gd name="T47" fmla="*/ 263 h 301"/>
              <a:gd name="T48" fmla="*/ 346 w 346"/>
              <a:gd name="T4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01">
                <a:moveTo>
                  <a:pt x="346" y="301"/>
                </a:moveTo>
                <a:cubicBezTo>
                  <a:pt x="318" y="301"/>
                  <a:pt x="290" y="301"/>
                  <a:pt x="261" y="301"/>
                </a:cubicBezTo>
                <a:cubicBezTo>
                  <a:pt x="263" y="294"/>
                  <a:pt x="265" y="288"/>
                  <a:pt x="267" y="282"/>
                </a:cubicBezTo>
                <a:cubicBezTo>
                  <a:pt x="274" y="261"/>
                  <a:pt x="269" y="237"/>
                  <a:pt x="253" y="223"/>
                </a:cubicBezTo>
                <a:cubicBezTo>
                  <a:pt x="229" y="200"/>
                  <a:pt x="195" y="208"/>
                  <a:pt x="179" y="236"/>
                </a:cubicBezTo>
                <a:cubicBezTo>
                  <a:pt x="170" y="254"/>
                  <a:pt x="171" y="272"/>
                  <a:pt x="178" y="290"/>
                </a:cubicBezTo>
                <a:cubicBezTo>
                  <a:pt x="179" y="291"/>
                  <a:pt x="179" y="292"/>
                  <a:pt x="179" y="293"/>
                </a:cubicBezTo>
                <a:cubicBezTo>
                  <a:pt x="180" y="295"/>
                  <a:pt x="181" y="298"/>
                  <a:pt x="181" y="301"/>
                </a:cubicBezTo>
                <a:cubicBezTo>
                  <a:pt x="152" y="301"/>
                  <a:pt x="122" y="301"/>
                  <a:pt x="92" y="301"/>
                </a:cubicBezTo>
                <a:cubicBezTo>
                  <a:pt x="92" y="265"/>
                  <a:pt x="92" y="229"/>
                  <a:pt x="92" y="192"/>
                </a:cubicBezTo>
                <a:cubicBezTo>
                  <a:pt x="84" y="195"/>
                  <a:pt x="78" y="197"/>
                  <a:pt x="71" y="199"/>
                </a:cubicBezTo>
                <a:cubicBezTo>
                  <a:pt x="59" y="203"/>
                  <a:pt x="48" y="208"/>
                  <a:pt x="35" y="206"/>
                </a:cubicBezTo>
                <a:cubicBezTo>
                  <a:pt x="18" y="203"/>
                  <a:pt x="4" y="192"/>
                  <a:pt x="1" y="173"/>
                </a:cubicBezTo>
                <a:cubicBezTo>
                  <a:pt x="0" y="160"/>
                  <a:pt x="10" y="145"/>
                  <a:pt x="22" y="140"/>
                </a:cubicBezTo>
                <a:cubicBezTo>
                  <a:pt x="34" y="135"/>
                  <a:pt x="45" y="135"/>
                  <a:pt x="57" y="139"/>
                </a:cubicBezTo>
                <a:cubicBezTo>
                  <a:pt x="67" y="142"/>
                  <a:pt x="76" y="145"/>
                  <a:pt x="86" y="148"/>
                </a:cubicBezTo>
                <a:cubicBezTo>
                  <a:pt x="88" y="148"/>
                  <a:pt x="90" y="149"/>
                  <a:pt x="92" y="149"/>
                </a:cubicBezTo>
                <a:cubicBezTo>
                  <a:pt x="92" y="99"/>
                  <a:pt x="92" y="50"/>
                  <a:pt x="92" y="0"/>
                </a:cubicBezTo>
                <a:cubicBezTo>
                  <a:pt x="97" y="0"/>
                  <a:pt x="101" y="0"/>
                  <a:pt x="105" y="1"/>
                </a:cubicBezTo>
                <a:cubicBezTo>
                  <a:pt x="133" y="3"/>
                  <a:pt x="160" y="8"/>
                  <a:pt x="186" y="19"/>
                </a:cubicBezTo>
                <a:cubicBezTo>
                  <a:pt x="225" y="35"/>
                  <a:pt x="256" y="61"/>
                  <a:pt x="278" y="97"/>
                </a:cubicBezTo>
                <a:cubicBezTo>
                  <a:pt x="292" y="120"/>
                  <a:pt x="302" y="146"/>
                  <a:pt x="307" y="172"/>
                </a:cubicBezTo>
                <a:cubicBezTo>
                  <a:pt x="311" y="190"/>
                  <a:pt x="313" y="209"/>
                  <a:pt x="314" y="227"/>
                </a:cubicBezTo>
                <a:cubicBezTo>
                  <a:pt x="315" y="240"/>
                  <a:pt x="319" y="252"/>
                  <a:pt x="325" y="263"/>
                </a:cubicBezTo>
                <a:cubicBezTo>
                  <a:pt x="332" y="275"/>
                  <a:pt x="339" y="288"/>
                  <a:pt x="346" y="301"/>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8" name="Freeform 8"/>
          <p:cNvSpPr>
            <a:spLocks/>
          </p:cNvSpPr>
          <p:nvPr/>
        </p:nvSpPr>
        <p:spPr bwMode="auto">
          <a:xfrm>
            <a:off x="1388836" y="3327176"/>
            <a:ext cx="1807028" cy="1864178"/>
          </a:xfrm>
          <a:custGeom>
            <a:avLst/>
            <a:gdLst>
              <a:gd name="T0" fmla="*/ 145 w 330"/>
              <a:gd name="T1" fmla="*/ 0 h 341"/>
              <a:gd name="T2" fmla="*/ 235 w 330"/>
              <a:gd name="T3" fmla="*/ 0 h 341"/>
              <a:gd name="T4" fmla="*/ 235 w 330"/>
              <a:gd name="T5" fmla="*/ 108 h 341"/>
              <a:gd name="T6" fmla="*/ 255 w 330"/>
              <a:gd name="T7" fmla="*/ 102 h 341"/>
              <a:gd name="T8" fmla="*/ 281 w 330"/>
              <a:gd name="T9" fmla="*/ 95 h 341"/>
              <a:gd name="T10" fmla="*/ 323 w 330"/>
              <a:gd name="T11" fmla="*/ 116 h 341"/>
              <a:gd name="T12" fmla="*/ 309 w 330"/>
              <a:gd name="T13" fmla="*/ 159 h 341"/>
              <a:gd name="T14" fmla="*/ 272 w 330"/>
              <a:gd name="T15" fmla="*/ 163 h 341"/>
              <a:gd name="T16" fmla="*/ 236 w 330"/>
              <a:gd name="T17" fmla="*/ 151 h 341"/>
              <a:gd name="T18" fmla="*/ 236 w 330"/>
              <a:gd name="T19" fmla="*/ 341 h 341"/>
              <a:gd name="T20" fmla="*/ 219 w 330"/>
              <a:gd name="T21" fmla="*/ 334 h 341"/>
              <a:gd name="T22" fmla="*/ 154 w 330"/>
              <a:gd name="T23" fmla="*/ 303 h 341"/>
              <a:gd name="T24" fmla="*/ 91 w 330"/>
              <a:gd name="T25" fmla="*/ 272 h 341"/>
              <a:gd name="T26" fmla="*/ 64 w 330"/>
              <a:gd name="T27" fmla="*/ 260 h 341"/>
              <a:gd name="T28" fmla="*/ 60 w 330"/>
              <a:gd name="T29" fmla="*/ 253 h 341"/>
              <a:gd name="T30" fmla="*/ 63 w 330"/>
              <a:gd name="T31" fmla="*/ 153 h 341"/>
              <a:gd name="T32" fmla="*/ 62 w 330"/>
              <a:gd name="T33" fmla="*/ 119 h 341"/>
              <a:gd name="T34" fmla="*/ 58 w 330"/>
              <a:gd name="T35" fmla="*/ 109 h 341"/>
              <a:gd name="T36" fmla="*/ 13 w 330"/>
              <a:gd name="T37" fmla="*/ 35 h 341"/>
              <a:gd name="T38" fmla="*/ 0 w 330"/>
              <a:gd name="T39" fmla="*/ 0 h 341"/>
              <a:gd name="T40" fmla="*/ 67 w 330"/>
              <a:gd name="T41" fmla="*/ 0 h 341"/>
              <a:gd name="T42" fmla="*/ 62 w 330"/>
              <a:gd name="T43" fmla="*/ 16 h 341"/>
              <a:gd name="T44" fmla="*/ 69 w 330"/>
              <a:gd name="T45" fmla="*/ 73 h 341"/>
              <a:gd name="T46" fmla="*/ 147 w 330"/>
              <a:gd name="T47" fmla="*/ 68 h 341"/>
              <a:gd name="T48" fmla="*/ 151 w 330"/>
              <a:gd name="T49" fmla="*/ 17 h 341"/>
              <a:gd name="T50" fmla="*/ 145 w 330"/>
              <a:gd name="T51" fmla="*/ 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0" h="341">
                <a:moveTo>
                  <a:pt x="145" y="0"/>
                </a:moveTo>
                <a:cubicBezTo>
                  <a:pt x="176" y="0"/>
                  <a:pt x="205" y="0"/>
                  <a:pt x="235" y="0"/>
                </a:cubicBezTo>
                <a:cubicBezTo>
                  <a:pt x="235" y="36"/>
                  <a:pt x="235" y="71"/>
                  <a:pt x="235" y="108"/>
                </a:cubicBezTo>
                <a:cubicBezTo>
                  <a:pt x="242" y="106"/>
                  <a:pt x="248" y="104"/>
                  <a:pt x="255" y="102"/>
                </a:cubicBezTo>
                <a:cubicBezTo>
                  <a:pt x="263" y="100"/>
                  <a:pt x="272" y="97"/>
                  <a:pt x="281" y="95"/>
                </a:cubicBezTo>
                <a:cubicBezTo>
                  <a:pt x="298" y="92"/>
                  <a:pt x="316" y="101"/>
                  <a:pt x="323" y="116"/>
                </a:cubicBezTo>
                <a:cubicBezTo>
                  <a:pt x="330" y="132"/>
                  <a:pt x="324" y="150"/>
                  <a:pt x="309" y="159"/>
                </a:cubicBezTo>
                <a:cubicBezTo>
                  <a:pt x="297" y="166"/>
                  <a:pt x="285" y="167"/>
                  <a:pt x="272" y="163"/>
                </a:cubicBezTo>
                <a:cubicBezTo>
                  <a:pt x="260" y="159"/>
                  <a:pt x="248" y="155"/>
                  <a:pt x="236" y="151"/>
                </a:cubicBezTo>
                <a:cubicBezTo>
                  <a:pt x="236" y="215"/>
                  <a:pt x="236" y="278"/>
                  <a:pt x="236" y="341"/>
                </a:cubicBezTo>
                <a:cubicBezTo>
                  <a:pt x="230" y="339"/>
                  <a:pt x="224" y="336"/>
                  <a:pt x="219" y="334"/>
                </a:cubicBezTo>
                <a:cubicBezTo>
                  <a:pt x="197" y="323"/>
                  <a:pt x="176" y="313"/>
                  <a:pt x="154" y="303"/>
                </a:cubicBezTo>
                <a:cubicBezTo>
                  <a:pt x="133" y="293"/>
                  <a:pt x="112" y="282"/>
                  <a:pt x="91" y="272"/>
                </a:cubicBezTo>
                <a:cubicBezTo>
                  <a:pt x="82" y="268"/>
                  <a:pt x="73" y="264"/>
                  <a:pt x="64" y="260"/>
                </a:cubicBezTo>
                <a:cubicBezTo>
                  <a:pt x="61" y="258"/>
                  <a:pt x="60" y="257"/>
                  <a:pt x="60" y="253"/>
                </a:cubicBezTo>
                <a:cubicBezTo>
                  <a:pt x="61" y="220"/>
                  <a:pt x="62" y="187"/>
                  <a:pt x="63" y="153"/>
                </a:cubicBezTo>
                <a:cubicBezTo>
                  <a:pt x="63" y="142"/>
                  <a:pt x="62" y="130"/>
                  <a:pt x="62" y="119"/>
                </a:cubicBezTo>
                <a:cubicBezTo>
                  <a:pt x="61" y="115"/>
                  <a:pt x="60" y="111"/>
                  <a:pt x="58" y="109"/>
                </a:cubicBezTo>
                <a:cubicBezTo>
                  <a:pt x="40" y="86"/>
                  <a:pt x="25" y="61"/>
                  <a:pt x="13" y="35"/>
                </a:cubicBezTo>
                <a:cubicBezTo>
                  <a:pt x="9" y="24"/>
                  <a:pt x="4" y="12"/>
                  <a:pt x="0" y="0"/>
                </a:cubicBezTo>
                <a:cubicBezTo>
                  <a:pt x="22" y="0"/>
                  <a:pt x="44" y="0"/>
                  <a:pt x="67" y="0"/>
                </a:cubicBezTo>
                <a:cubicBezTo>
                  <a:pt x="65" y="6"/>
                  <a:pt x="64" y="11"/>
                  <a:pt x="62" y="16"/>
                </a:cubicBezTo>
                <a:cubicBezTo>
                  <a:pt x="54" y="36"/>
                  <a:pt x="55" y="55"/>
                  <a:pt x="69" y="73"/>
                </a:cubicBezTo>
                <a:cubicBezTo>
                  <a:pt x="89" y="101"/>
                  <a:pt x="130" y="98"/>
                  <a:pt x="147" y="68"/>
                </a:cubicBezTo>
                <a:cubicBezTo>
                  <a:pt x="156" y="52"/>
                  <a:pt x="157" y="35"/>
                  <a:pt x="151" y="17"/>
                </a:cubicBezTo>
                <a:cubicBezTo>
                  <a:pt x="149" y="12"/>
                  <a:pt x="147" y="6"/>
                  <a:pt x="145" y="0"/>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282F39"/>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DB0A9C50-B290-4C30-A65A-9D7AB111D154}"/>
              </a:ext>
            </a:extLst>
          </p:cNvPr>
          <p:cNvSpPr txBox="1"/>
          <p:nvPr/>
        </p:nvSpPr>
        <p:spPr>
          <a:xfrm>
            <a:off x="2985600" y="485901"/>
            <a:ext cx="5497985"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000" b="1" i="0" u="none" strike="noStrike" kern="1200" cap="none" spc="0" normalizeH="0" baseline="0" noProof="0" dirty="0">
                <a:ln>
                  <a:noFill/>
                </a:ln>
                <a:solidFill>
                  <a:schemeClr val="accent2"/>
                </a:solidFill>
                <a:effectLst/>
                <a:uLnTx/>
                <a:uFillTx/>
                <a:latin typeface="Noto Sans" panose="020B0502040504020204" pitchFamily="34"/>
                <a:ea typeface="Noto Sans" panose="020B0502040504020204" pitchFamily="34"/>
                <a:cs typeface="Noto Sans" panose="020B0502040504020204" pitchFamily="34"/>
              </a:rPr>
              <a:t>summary</a:t>
            </a:r>
          </a:p>
        </p:txBody>
      </p:sp>
      <p:sp>
        <p:nvSpPr>
          <p:cNvPr id="20" name="Oval 19">
            <a:extLst>
              <a:ext uri="{FF2B5EF4-FFF2-40B4-BE49-F238E27FC236}">
                <a16:creationId xmlns:a16="http://schemas.microsoft.com/office/drawing/2014/main" id="{1C885BB7-CD68-4D90-9D43-D52B807CA02C}"/>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1</a:t>
            </a:r>
          </a:p>
        </p:txBody>
      </p:sp>
      <p:sp>
        <p:nvSpPr>
          <p:cNvPr id="3" name="ZoneTexte 2">
            <a:extLst>
              <a:ext uri="{FF2B5EF4-FFF2-40B4-BE49-F238E27FC236}">
                <a16:creationId xmlns:a16="http://schemas.microsoft.com/office/drawing/2014/main" id="{56B5EDAF-EB3D-DB27-B822-0AF3A749BE07}"/>
              </a:ext>
            </a:extLst>
          </p:cNvPr>
          <p:cNvSpPr txBox="1"/>
          <p:nvPr/>
        </p:nvSpPr>
        <p:spPr>
          <a:xfrm>
            <a:off x="5615816" y="2065330"/>
            <a:ext cx="6715880" cy="3416320"/>
          </a:xfrm>
          <a:prstGeom prst="rect">
            <a:avLst/>
          </a:prstGeom>
          <a:noFill/>
        </p:spPr>
        <p:txBody>
          <a:bodyPr wrap="square">
            <a:spAutoFit/>
          </a:bodyPr>
          <a:lstStyle/>
          <a:p>
            <a:r>
              <a:rPr lang="en-US" sz="3200" b="1" dirty="0">
                <a:effectLst/>
              </a:rPr>
              <a:t>Introduction</a:t>
            </a:r>
            <a:endParaRPr lang="en-US" sz="3200" b="1" dirty="0"/>
          </a:p>
          <a:p>
            <a:r>
              <a:rPr lang="en-US" sz="3600" b="1" dirty="0">
                <a:effectLst/>
              </a:rPr>
              <a:t>Scalability</a:t>
            </a:r>
            <a:endParaRPr lang="en-US" sz="3600" b="1" dirty="0"/>
          </a:p>
          <a:p>
            <a:r>
              <a:rPr lang="en-US" sz="3600" b="1" dirty="0">
                <a:effectLst/>
              </a:rPr>
              <a:t>Data Structure</a:t>
            </a:r>
            <a:endParaRPr lang="en-US" sz="3600" b="1" dirty="0"/>
          </a:p>
          <a:p>
            <a:r>
              <a:rPr lang="en-US" sz="3600" b="1" dirty="0">
                <a:effectLst/>
              </a:rPr>
              <a:t>Querying</a:t>
            </a:r>
            <a:endParaRPr lang="en-US" sz="3600" b="1" dirty="0"/>
          </a:p>
          <a:p>
            <a:r>
              <a:rPr lang="en-US" sz="3600" b="1" dirty="0">
                <a:effectLst/>
              </a:rPr>
              <a:t>Flexibility</a:t>
            </a:r>
            <a:endParaRPr lang="en-US" sz="3600" b="1" dirty="0"/>
          </a:p>
          <a:p>
            <a:r>
              <a:rPr lang="en-US" sz="3600" b="1" dirty="0">
                <a:effectLst/>
              </a:rPr>
              <a:t>Conclusion</a:t>
            </a:r>
            <a:endParaRPr lang="en-US" sz="3600" b="1" dirty="0"/>
          </a:p>
        </p:txBody>
      </p:sp>
    </p:spTree>
    <p:extLst>
      <p:ext uri="{BB962C8B-B14F-4D97-AF65-F5344CB8AC3E}">
        <p14:creationId xmlns:p14="http://schemas.microsoft.com/office/powerpoint/2010/main" val="797427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10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9" decel="10000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1000" fill="hold"/>
                                        <p:tgtEl>
                                          <p:spTgt spid="6"/>
                                        </p:tgtEl>
                                        <p:attrNameLst>
                                          <p:attrName>ppt_x</p:attrName>
                                        </p:attrNameLst>
                                      </p:cBhvr>
                                      <p:tavLst>
                                        <p:tav tm="0">
                                          <p:val>
                                            <p:strVal val="0-#ppt_w/2"/>
                                          </p:val>
                                        </p:tav>
                                        <p:tav tm="100000">
                                          <p:val>
                                            <p:strVal val="#ppt_x"/>
                                          </p:val>
                                        </p:tav>
                                      </p:tavLst>
                                    </p:anim>
                                    <p:anim calcmode="lin" valueType="num">
                                      <p:cBhvr additive="base">
                                        <p:cTn id="13" dur="1000" fill="hold"/>
                                        <p:tgtEl>
                                          <p:spTgt spid="6"/>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3" decel="10000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1000" fill="hold"/>
                                        <p:tgtEl>
                                          <p:spTgt spid="7"/>
                                        </p:tgtEl>
                                        <p:attrNameLst>
                                          <p:attrName>ppt_x</p:attrName>
                                        </p:attrNameLst>
                                      </p:cBhvr>
                                      <p:tavLst>
                                        <p:tav tm="0">
                                          <p:val>
                                            <p:strVal val="1+#ppt_w/2"/>
                                          </p:val>
                                        </p:tav>
                                        <p:tav tm="100000">
                                          <p:val>
                                            <p:strVal val="#ppt_x"/>
                                          </p:val>
                                        </p:tav>
                                      </p:tavLst>
                                    </p:anim>
                                    <p:anim calcmode="lin" valueType="num">
                                      <p:cBhvr additive="base">
                                        <p:cTn id="18" dur="1000" fill="hold"/>
                                        <p:tgtEl>
                                          <p:spTgt spid="7"/>
                                        </p:tgtEl>
                                        <p:attrNameLst>
                                          <p:attrName>ppt_y</p:attrName>
                                        </p:attrNameLst>
                                      </p:cBhvr>
                                      <p:tavLst>
                                        <p:tav tm="0">
                                          <p:val>
                                            <p:strVal val="0-#ppt_h/2"/>
                                          </p:val>
                                        </p:tav>
                                        <p:tav tm="100000">
                                          <p:val>
                                            <p:strVal val="#ppt_y"/>
                                          </p:val>
                                        </p:tav>
                                      </p:tavLst>
                                    </p:anim>
                                  </p:childTnLst>
                                </p:cTn>
                              </p:par>
                            </p:childTnLst>
                          </p:cTn>
                        </p:par>
                        <p:par>
                          <p:cTn id="19" fill="hold">
                            <p:stCondLst>
                              <p:cond delay="2000"/>
                            </p:stCondLst>
                            <p:childTnLst>
                              <p:par>
                                <p:cTn id="20" presetID="2" presetClass="entr" presetSubtype="12" decel="100000"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0-#ppt_w/2"/>
                                          </p:val>
                                        </p:tav>
                                        <p:tav tm="100000">
                                          <p:val>
                                            <p:strVal val="#ppt_x"/>
                                          </p:val>
                                        </p:tav>
                                      </p:tavLst>
                                    </p:anim>
                                    <p:anim calcmode="lin" valueType="num">
                                      <p:cBhvr additive="base">
                                        <p:cTn id="23" dur="1000" fill="hold"/>
                                        <p:tgtEl>
                                          <p:spTgt spid="8"/>
                                        </p:tgtEl>
                                        <p:attrNameLst>
                                          <p:attrName>ppt_y</p:attrName>
                                        </p:attrNameLst>
                                      </p:cBhvr>
                                      <p:tavLst>
                                        <p:tav tm="0">
                                          <p:val>
                                            <p:strVal val="1+#ppt_h/2"/>
                                          </p:val>
                                        </p:tav>
                                        <p:tav tm="100000">
                                          <p:val>
                                            <p:strVal val="#ppt_y"/>
                                          </p:val>
                                        </p:tav>
                                      </p:tavLst>
                                    </p:anim>
                                  </p:childTnLst>
                                </p:cTn>
                              </p:par>
                            </p:childTnLst>
                          </p:cTn>
                        </p:par>
                        <p:par>
                          <p:cTn id="24" fill="hold">
                            <p:stCondLst>
                              <p:cond delay="3000"/>
                            </p:stCondLst>
                            <p:childTnLst>
                              <p:par>
                                <p:cTn id="25" presetID="2" presetClass="entr" presetSubtype="6" decel="10000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000" fill="hold"/>
                                        <p:tgtEl>
                                          <p:spTgt spid="5"/>
                                        </p:tgtEl>
                                        <p:attrNameLst>
                                          <p:attrName>ppt_x</p:attrName>
                                        </p:attrNameLst>
                                      </p:cBhvr>
                                      <p:tavLst>
                                        <p:tav tm="0">
                                          <p:val>
                                            <p:strVal val="1+#ppt_w/2"/>
                                          </p:val>
                                        </p:tav>
                                        <p:tav tm="100000">
                                          <p:val>
                                            <p:strVal val="#ppt_x"/>
                                          </p:val>
                                        </p:tav>
                                      </p:tavLst>
                                    </p:anim>
                                    <p:anim calcmode="lin" valueType="num">
                                      <p:cBhvr additive="base">
                                        <p:cTn id="28"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val 19">
            <a:extLst>
              <a:ext uri="{FF2B5EF4-FFF2-40B4-BE49-F238E27FC236}">
                <a16:creationId xmlns:a16="http://schemas.microsoft.com/office/drawing/2014/main" id="{1C885BB7-CD68-4D90-9D43-D52B807CA02C}"/>
              </a:ext>
            </a:extLst>
          </p:cNvPr>
          <p:cNvSpPr/>
          <p:nvPr/>
        </p:nvSpPr>
        <p:spPr>
          <a:xfrm>
            <a:off x="11512283" y="243039"/>
            <a:ext cx="451117" cy="45111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rPr>
              <a:t>1</a:t>
            </a:r>
          </a:p>
        </p:txBody>
      </p:sp>
      <p:sp>
        <p:nvSpPr>
          <p:cNvPr id="4" name="TextBox 3"/>
          <p:cNvSpPr txBox="1"/>
          <p:nvPr/>
        </p:nvSpPr>
        <p:spPr>
          <a:xfrm>
            <a:off x="229506" y="1028343"/>
            <a:ext cx="6670222" cy="5078313"/>
          </a:xfrm>
          <a:prstGeom prst="rect">
            <a:avLst/>
          </a:prstGeom>
          <a:noFill/>
        </p:spPr>
        <p:txBody>
          <a:bodyPr wrap="square" rtlCol="0">
            <a:spAutoFit/>
          </a:bodyPr>
          <a:lstStyle/>
          <a:p>
            <a:r>
              <a:rPr lang="en-US" sz="3600" b="1" dirty="0">
                <a:effectLst/>
              </a:rPr>
              <a:t>Introduction</a:t>
            </a:r>
            <a:endParaRPr lang="en-US" sz="3600" b="1" dirty="0"/>
          </a:p>
          <a:p>
            <a:r>
              <a:rPr lang="en-US" b="1" dirty="0">
                <a:effectLst/>
              </a:rPr>
              <a:t>Welcome to our presentation on comparing NoSQL and SQL databases! In today's digital age, data is king, and choosing the right database can make all the difference in your business's success. With so many options available, it can be overwhelming to decide which type of database is best suited for your needs. That's where we come in!</a:t>
            </a:r>
            <a:endParaRPr lang="en-US" b="1" dirty="0"/>
          </a:p>
          <a:p>
            <a:r>
              <a:rPr lang="en-US" b="1" dirty="0">
                <a:effectLst/>
              </a:rPr>
              <a:t>In this presentation, we'll be taking a deep dive into the differences between NoSQL and SQL databases, and providing you with the information you need to make an informed decision. We'll cover topics such as scalability, data structure, querying capabilities, and flexibility, and provide examples and visuals to illustrate our points. By the end of this presentation, you'll have a clear understanding of the strengths and weaknesses of each type of database, and be able to make an informed decision about which one is right for you.</a:t>
            </a:r>
            <a:endParaRPr lang="en-US" b="1" dirty="0"/>
          </a:p>
        </p:txBody>
      </p:sp>
      <p:pic>
        <p:nvPicPr>
          <p:cNvPr id="3" name="Image 2" descr="Une image contenant vert, lumière, laser, extérieur&#10;&#10;Description générée automatiquement">
            <a:extLst>
              <a:ext uri="{FF2B5EF4-FFF2-40B4-BE49-F238E27FC236}">
                <a16:creationId xmlns:a16="http://schemas.microsoft.com/office/drawing/2014/main" id="{0D6FD28D-266C-7E73-36DE-7BED4D2608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1071" y="1698812"/>
            <a:ext cx="3608294" cy="3608294"/>
          </a:xfrm>
          <a:prstGeom prst="rect">
            <a:avLst/>
          </a:prstGeom>
        </p:spPr>
      </p:pic>
    </p:spTree>
    <p:extLst>
      <p:ext uri="{BB962C8B-B14F-4D97-AF65-F5344CB8AC3E}">
        <p14:creationId xmlns:p14="http://schemas.microsoft.com/office/powerpoint/2010/main" val="3155653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192244" y="1488613"/>
            <a:ext cx="6700619" cy="3880773"/>
          </a:xfrm>
        </p:spPr>
        <p:txBody>
          <a:bodyPr>
            <a:normAutofit fontScale="62500" lnSpcReduction="20000"/>
          </a:bodyPr>
          <a:lstStyle/>
          <a:p>
            <a:r>
              <a:rPr lang="en-US" sz="5100" b="1" dirty="0" err="1">
                <a:effectLst/>
              </a:rPr>
              <a:t>calability</a:t>
            </a:r>
            <a:endParaRPr lang="en-US" sz="5100" b="1" dirty="0"/>
          </a:p>
          <a:p>
            <a:r>
              <a:rPr lang="en-US" sz="2800" b="1" dirty="0">
                <a:effectLst/>
              </a:rPr>
              <a:t>When it comes to scalability, both MongoDB and SQL databases have their strengths and weaknesses.</a:t>
            </a:r>
            <a:endParaRPr lang="en-US" sz="2800" b="1" dirty="0"/>
          </a:p>
          <a:p>
            <a:r>
              <a:rPr lang="en-US" sz="2800" b="1" dirty="0">
                <a:effectLst/>
              </a:rPr>
              <a:t>SQL databases are known for their vertical scalability, which means that they can handle an increase in workload by adding more resources to a single server. However, this approach has its limits, and eventually, the server will reach its maximum capacity. On the other hand, MongoDB is designed for horizontal scalability, which means that it can handle an increase in workload by adding more servers to a cluster. This makes MongoDB a better choice for applications that require high levels of scalability and performance.</a:t>
            </a:r>
            <a:endParaRPr lang="en-US" sz="2800" b="1" dirty="0"/>
          </a:p>
          <a:p>
            <a:endParaRPr lang="en-US" sz="2800" dirty="0"/>
          </a:p>
        </p:txBody>
      </p:sp>
      <p:pic>
        <p:nvPicPr>
          <p:cNvPr id="7" name="Image 6">
            <a:extLst>
              <a:ext uri="{FF2B5EF4-FFF2-40B4-BE49-F238E27FC236}">
                <a16:creationId xmlns:a16="http://schemas.microsoft.com/office/drawing/2014/main" id="{7A8D932B-FDBE-03FD-2F3B-FE54E66D33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24792" y="1560803"/>
            <a:ext cx="3880773" cy="3880773"/>
          </a:xfrm>
          <a:prstGeom prst="rect">
            <a:avLst/>
          </a:prstGeom>
        </p:spPr>
      </p:pic>
    </p:spTree>
    <p:extLst>
      <p:ext uri="{BB962C8B-B14F-4D97-AF65-F5344CB8AC3E}">
        <p14:creationId xmlns:p14="http://schemas.microsoft.com/office/powerpoint/2010/main" val="26682572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31926" y="1099760"/>
            <a:ext cx="7387078" cy="4982295"/>
          </a:xfrm>
        </p:spPr>
        <p:txBody>
          <a:bodyPr>
            <a:normAutofit fontScale="62500" lnSpcReduction="20000"/>
          </a:bodyPr>
          <a:lstStyle/>
          <a:p>
            <a:r>
              <a:rPr lang="en-US" sz="4600" b="1" dirty="0">
                <a:effectLst/>
              </a:rPr>
              <a:t>Data Structure</a:t>
            </a:r>
            <a:endParaRPr lang="en-US" sz="4600" b="1" dirty="0"/>
          </a:p>
          <a:p>
            <a:r>
              <a:rPr lang="en-US" sz="3600" dirty="0">
                <a:effectLst/>
              </a:rPr>
              <a:t>MongoDB is a document-oriented database, while SQL databases are table-based. This means that MongoDB stores data in documents, which can contain nested fields and arrays, while SQL databases store data in tables with fixed columns.</a:t>
            </a:r>
            <a:endParaRPr lang="en-US" sz="3600" dirty="0"/>
          </a:p>
          <a:p>
            <a:r>
              <a:rPr lang="en-US" sz="3600" dirty="0">
                <a:effectLst/>
              </a:rPr>
              <a:t>The differences in data structure between MongoDB and SQL impact the use cases for each type of database. MongoDB is better suited for unstructured or semi-structured data, such as social media posts or product catalogs, while SQL is better suited for structured data, such as financial transactions or inventory management.</a:t>
            </a:r>
            <a:endParaRPr lang="en-US" sz="3600" dirty="0"/>
          </a:p>
          <a:p>
            <a:pPr>
              <a:buFontTx/>
              <a:buChar char="-"/>
            </a:pPr>
            <a:endParaRPr lang="en-US" dirty="0"/>
          </a:p>
        </p:txBody>
      </p:sp>
      <p:pic>
        <p:nvPicPr>
          <p:cNvPr id="7" name="Image 6">
            <a:extLst>
              <a:ext uri="{FF2B5EF4-FFF2-40B4-BE49-F238E27FC236}">
                <a16:creationId xmlns:a16="http://schemas.microsoft.com/office/drawing/2014/main" id="{8807E2A0-FAD8-F9E9-6EF1-27A7D800F4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54471" y="2275795"/>
            <a:ext cx="2957512" cy="2957512"/>
          </a:xfrm>
          <a:prstGeom prst="rect">
            <a:avLst/>
          </a:prstGeom>
        </p:spPr>
      </p:pic>
    </p:spTree>
    <p:extLst>
      <p:ext uri="{BB962C8B-B14F-4D97-AF65-F5344CB8AC3E}">
        <p14:creationId xmlns:p14="http://schemas.microsoft.com/office/powerpoint/2010/main" val="950475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295131D-5AA9-0C01-2D48-97C640D4C1F5}"/>
              </a:ext>
            </a:extLst>
          </p:cNvPr>
          <p:cNvSpPr>
            <a:spLocks noGrp="1"/>
          </p:cNvSpPr>
          <p:nvPr>
            <p:ph idx="1"/>
          </p:nvPr>
        </p:nvSpPr>
        <p:spPr>
          <a:xfrm>
            <a:off x="643467" y="958323"/>
            <a:ext cx="10041465" cy="4765144"/>
          </a:xfrm>
        </p:spPr>
        <p:txBody>
          <a:bodyPr>
            <a:normAutofit/>
          </a:bodyPr>
          <a:lstStyle/>
          <a:p>
            <a:r>
              <a:rPr lang="en-US" sz="3200" b="1" dirty="0">
                <a:effectLst/>
              </a:rPr>
              <a:t>Querying</a:t>
            </a:r>
            <a:endParaRPr lang="en-US" sz="3200" b="1" dirty="0"/>
          </a:p>
          <a:p>
            <a:r>
              <a:rPr lang="en-US" b="1" dirty="0">
                <a:effectLst/>
              </a:rPr>
              <a:t>When it comes to querying, both MongoDB and SQL have their strengths and weaknesses. SQL is known for its powerful querying capabilities, with a syntax that allows for complex queries to be executed quickly and efficiently. On the other hand, MongoDB's querying language is more flexible, allowing for more dynamic queries to be performed. However, this flexibility can sometimes come at the cost of performance.</a:t>
            </a:r>
            <a:endParaRPr lang="en-US" b="1" dirty="0"/>
          </a:p>
          <a:p>
            <a:r>
              <a:rPr lang="en-US" b="1" dirty="0">
                <a:effectLst/>
              </a:rPr>
              <a:t>One key difference between the two databases is the way they handle joins. In SQL, joins are a common way to combine data from multiple tables, but in MongoDB, joins are not supported natively. Instead, MongoDB uses a concept called 'embedding', where related data is stored within a single document. While this approach can be more efficient in some cases, it can also make certain types of queries more difficult to perform.</a:t>
            </a:r>
            <a:endParaRPr lang="en-US" b="1" dirty="0"/>
          </a:p>
          <a:p>
            <a:endParaRPr lang="fr-FR" dirty="0"/>
          </a:p>
        </p:txBody>
      </p:sp>
    </p:spTree>
    <p:extLst>
      <p:ext uri="{BB962C8B-B14F-4D97-AF65-F5344CB8AC3E}">
        <p14:creationId xmlns:p14="http://schemas.microsoft.com/office/powerpoint/2010/main" val="15331588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E10607D6-EABE-18C2-A5F9-19A284969BD2}"/>
              </a:ext>
            </a:extLst>
          </p:cNvPr>
          <p:cNvSpPr>
            <a:spLocks noGrp="1"/>
          </p:cNvSpPr>
          <p:nvPr>
            <p:ph idx="1"/>
          </p:nvPr>
        </p:nvSpPr>
        <p:spPr>
          <a:xfrm>
            <a:off x="609601" y="1076856"/>
            <a:ext cx="8596668" cy="3880773"/>
          </a:xfrm>
        </p:spPr>
        <p:txBody>
          <a:bodyPr/>
          <a:lstStyle/>
          <a:p>
            <a:r>
              <a:rPr lang="en-US" sz="3600" b="1" dirty="0">
                <a:effectLst/>
              </a:rPr>
              <a:t>Flexibility</a:t>
            </a:r>
            <a:endParaRPr lang="en-US" sz="3600" b="1" dirty="0"/>
          </a:p>
          <a:p>
            <a:r>
              <a:rPr lang="en-US" b="1" dirty="0">
                <a:effectLst/>
              </a:rPr>
              <a:t>Flexibility is a key consideration when choosing between MongoDB and SQL databases. While both types of databases have their strengths, MongoDB's flexible data model allows for easier adaptation to changing requirements.</a:t>
            </a:r>
            <a:endParaRPr lang="en-US" b="1" dirty="0"/>
          </a:p>
          <a:p>
            <a:r>
              <a:rPr lang="en-US" b="1" dirty="0">
                <a:effectLst/>
              </a:rPr>
              <a:t>SQL databases are more rigid in their structure, requiring significant effort to modify schemas and adapt to new use cases. In contrast, MongoDB's document-based approach allows for more dynamic and agile development, enabling developers to quickly iterate and respond to changing business needs.</a:t>
            </a:r>
            <a:endParaRPr lang="en-US" b="1" dirty="0"/>
          </a:p>
          <a:p>
            <a:endParaRPr lang="fr-FR" dirty="0"/>
          </a:p>
        </p:txBody>
      </p:sp>
    </p:spTree>
    <p:extLst>
      <p:ext uri="{BB962C8B-B14F-4D97-AF65-F5344CB8AC3E}">
        <p14:creationId xmlns:p14="http://schemas.microsoft.com/office/powerpoint/2010/main" val="3599661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551E757D-A590-11C8-4D31-DE8032D845CF}"/>
              </a:ext>
            </a:extLst>
          </p:cNvPr>
          <p:cNvSpPr>
            <a:spLocks noGrp="1"/>
          </p:cNvSpPr>
          <p:nvPr>
            <p:ph idx="1"/>
          </p:nvPr>
        </p:nvSpPr>
        <p:spPr>
          <a:xfrm>
            <a:off x="778934" y="1161523"/>
            <a:ext cx="8596668" cy="3880773"/>
          </a:xfrm>
        </p:spPr>
        <p:txBody>
          <a:bodyPr/>
          <a:lstStyle/>
          <a:p>
            <a:r>
              <a:rPr lang="en-US" sz="2800" b="1" dirty="0">
                <a:effectLst/>
              </a:rPr>
              <a:t>Conclusion</a:t>
            </a:r>
            <a:endParaRPr lang="en-US" sz="2800" b="1" dirty="0"/>
          </a:p>
          <a:p>
            <a:r>
              <a:rPr lang="en-US" dirty="0">
                <a:effectLst/>
              </a:rPr>
              <a:t>In conclusion, it's important to understand the key differences between MongoDB and SQL databases. While SQL is better suited for structured data and complex queries, MongoDB shines when it comes to scalability and flexibility. If you're working with unstructured data or need to adapt to changing requirements, MongoDB may be the better choice. On the other hand, if your data is highly structured and you need to perform complex queries, SQL may be the way to go.</a:t>
            </a:r>
            <a:endParaRPr lang="en-US" dirty="0"/>
          </a:p>
          <a:p>
            <a:r>
              <a:rPr lang="en-US" dirty="0">
                <a:effectLst/>
              </a:rPr>
              <a:t>Ultimately, the choice between MongoDB and SQL will depend on your specific use case and requirements. It's important to carefully consider the strengths and weaknesses of each database type before making a decision.</a:t>
            </a:r>
            <a:endParaRPr lang="en-US" dirty="0"/>
          </a:p>
          <a:p>
            <a:endParaRPr lang="fr-FR" dirty="0"/>
          </a:p>
        </p:txBody>
      </p:sp>
    </p:spTree>
    <p:extLst>
      <p:ext uri="{BB962C8B-B14F-4D97-AF65-F5344CB8AC3E}">
        <p14:creationId xmlns:p14="http://schemas.microsoft.com/office/powerpoint/2010/main" val="384634083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21800</TotalTime>
  <Words>753</Words>
  <Application>Microsoft Office PowerPoint</Application>
  <PresentationFormat>Grand écran</PresentationFormat>
  <Paragraphs>29</Paragraphs>
  <Slides>8</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8</vt:i4>
      </vt:variant>
    </vt:vector>
  </HeadingPairs>
  <TitlesOfParts>
    <vt:vector size="14" baseType="lpstr">
      <vt:lpstr>Arial</vt:lpstr>
      <vt:lpstr>Calibri</vt:lpstr>
      <vt:lpstr>Noto Sans</vt:lpstr>
      <vt:lpstr>Trebuchet MS</vt:lpstr>
      <vt:lpstr>Wingdings 3</vt:lpstr>
      <vt:lpstr>Facet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Igor</dc:creator>
  <cp:lastModifiedBy>hassen kaffel</cp:lastModifiedBy>
  <cp:revision>1821</cp:revision>
  <dcterms:created xsi:type="dcterms:W3CDTF">2017-12-05T16:25:52Z</dcterms:created>
  <dcterms:modified xsi:type="dcterms:W3CDTF">2023-06-25T01:12:15Z</dcterms:modified>
</cp:coreProperties>
</file>